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6"/>
  </p:notesMasterIdLst>
  <p:handoutMasterIdLst>
    <p:handoutMasterId r:id="rId57"/>
  </p:handoutMasterIdLst>
  <p:sldIdLst>
    <p:sldId id="272" r:id="rId2"/>
    <p:sldId id="282" r:id="rId3"/>
    <p:sldId id="329" r:id="rId4"/>
    <p:sldId id="281" r:id="rId5"/>
    <p:sldId id="283" r:id="rId6"/>
    <p:sldId id="280" r:id="rId7"/>
    <p:sldId id="279" r:id="rId8"/>
    <p:sldId id="284" r:id="rId9"/>
    <p:sldId id="285" r:id="rId10"/>
    <p:sldId id="292" r:id="rId11"/>
    <p:sldId id="293" r:id="rId12"/>
    <p:sldId id="294" r:id="rId13"/>
    <p:sldId id="288" r:id="rId14"/>
    <p:sldId id="289" r:id="rId15"/>
    <p:sldId id="290" r:id="rId16"/>
    <p:sldId id="291" r:id="rId17"/>
    <p:sldId id="299" r:id="rId18"/>
    <p:sldId id="300" r:id="rId19"/>
    <p:sldId id="295" r:id="rId20"/>
    <p:sldId id="296" r:id="rId21"/>
    <p:sldId id="297" r:id="rId22"/>
    <p:sldId id="301" r:id="rId23"/>
    <p:sldId id="303" r:id="rId24"/>
    <p:sldId id="330" r:id="rId25"/>
    <p:sldId id="331" r:id="rId26"/>
    <p:sldId id="304" r:id="rId27"/>
    <p:sldId id="305" r:id="rId28"/>
    <p:sldId id="302" r:id="rId29"/>
    <p:sldId id="298" r:id="rId30"/>
    <p:sldId id="306" r:id="rId31"/>
    <p:sldId id="313" r:id="rId32"/>
    <p:sldId id="314" r:id="rId33"/>
    <p:sldId id="307" r:id="rId34"/>
    <p:sldId id="308" r:id="rId35"/>
    <p:sldId id="309" r:id="rId36"/>
    <p:sldId id="310" r:id="rId37"/>
    <p:sldId id="315" r:id="rId38"/>
    <p:sldId id="316" r:id="rId39"/>
    <p:sldId id="311" r:id="rId40"/>
    <p:sldId id="332" r:id="rId41"/>
    <p:sldId id="317" r:id="rId42"/>
    <p:sldId id="319" r:id="rId43"/>
    <p:sldId id="320" r:id="rId44"/>
    <p:sldId id="318" r:id="rId45"/>
    <p:sldId id="322" r:id="rId46"/>
    <p:sldId id="323" r:id="rId47"/>
    <p:sldId id="324" r:id="rId48"/>
    <p:sldId id="321" r:id="rId49"/>
    <p:sldId id="312" r:id="rId50"/>
    <p:sldId id="325" r:id="rId51"/>
    <p:sldId id="327" r:id="rId52"/>
    <p:sldId id="328" r:id="rId53"/>
    <p:sldId id="326" r:id="rId54"/>
    <p:sldId id="333" r:id="rId5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2023/7/17</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2023/7/17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3.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75D4307-2C6D-AA26-3B43-BACFA03EF6FC}"/>
              </a:ext>
            </a:extLst>
          </p:cNvPr>
          <p:cNvSpPr txBox="1"/>
          <p:nvPr/>
        </p:nvSpPr>
        <p:spPr>
          <a:xfrm>
            <a:off x="179512" y="1276767"/>
            <a:ext cx="8593029" cy="4524315"/>
          </a:xfrm>
          <a:prstGeom prst="rect">
            <a:avLst/>
          </a:prstGeom>
          <a:noFill/>
        </p:spPr>
        <p:txBody>
          <a:bodyPr wrap="square">
            <a:spAutoFit/>
          </a:bodyPr>
          <a:lstStyle/>
          <a:p>
            <a:r>
              <a:rPr lang="zh-TW" altLang="en-US" dirty="0"/>
              <a:t>備份單一資料庫</a:t>
            </a:r>
          </a:p>
          <a:p>
            <a:r>
              <a:rPr lang="en-US" altLang="zh-TW" dirty="0" err="1"/>
              <a:t>mysqldump</a:t>
            </a:r>
            <a:r>
              <a:rPr lang="en-US" altLang="zh-TW" dirty="0"/>
              <a:t> -h hostname -u root -p </a:t>
            </a:r>
            <a:r>
              <a:rPr lang="en-US" altLang="zh-TW" dirty="0" err="1"/>
              <a:t>database_name</a:t>
            </a:r>
            <a:r>
              <a:rPr lang="en-US" altLang="zh-TW" dirty="0"/>
              <a:t> &gt; </a:t>
            </a:r>
            <a:r>
              <a:rPr lang="en-US" altLang="zh-TW" dirty="0" err="1"/>
              <a:t>backup.sql</a:t>
            </a:r>
            <a:r>
              <a:rPr lang="en-US" altLang="zh-TW" dirty="0"/>
              <a:t>;</a:t>
            </a:r>
          </a:p>
          <a:p>
            <a:r>
              <a:rPr lang="zh-TW" altLang="en-US" dirty="0"/>
              <a:t>備份資料庫中單一資料表</a:t>
            </a:r>
          </a:p>
          <a:p>
            <a:r>
              <a:rPr lang="en-US" altLang="zh-TW" dirty="0"/>
              <a:t># </a:t>
            </a:r>
            <a:r>
              <a:rPr lang="en-US" altLang="zh-TW" dirty="0" err="1"/>
              <a:t>mysqldump</a:t>
            </a:r>
            <a:r>
              <a:rPr lang="en-US" altLang="zh-TW" dirty="0"/>
              <a:t> -u root -p </a:t>
            </a:r>
            <a:r>
              <a:rPr lang="en-US" altLang="zh-TW" dirty="0" err="1"/>
              <a:t>database_name</a:t>
            </a:r>
            <a:r>
              <a:rPr lang="en-US" altLang="zh-TW" dirty="0"/>
              <a:t> </a:t>
            </a:r>
            <a:r>
              <a:rPr lang="en-US" altLang="zh-TW" dirty="0" err="1"/>
              <a:t>table_name</a:t>
            </a:r>
            <a:r>
              <a:rPr lang="en-US" altLang="zh-TW" dirty="0"/>
              <a:t> &gt; </a:t>
            </a:r>
            <a:r>
              <a:rPr lang="en-US" altLang="zh-TW" dirty="0" err="1"/>
              <a:t>backup.sql</a:t>
            </a:r>
            <a:r>
              <a:rPr lang="en-US" altLang="zh-TW" dirty="0"/>
              <a:t>;</a:t>
            </a:r>
          </a:p>
          <a:p>
            <a:r>
              <a:rPr lang="zh-TW" altLang="en-US" dirty="0"/>
              <a:t>備份資料庫中多張資料表</a:t>
            </a:r>
          </a:p>
          <a:p>
            <a:r>
              <a:rPr lang="en-US" altLang="zh-TW" dirty="0"/>
              <a:t># </a:t>
            </a:r>
            <a:r>
              <a:rPr lang="en-US" altLang="zh-TW" dirty="0" err="1"/>
              <a:t>mysqldump</a:t>
            </a:r>
            <a:r>
              <a:rPr lang="en-US" altLang="zh-TW" dirty="0"/>
              <a:t> -u root -p </a:t>
            </a:r>
            <a:r>
              <a:rPr lang="en-US" altLang="zh-TW" dirty="0" err="1"/>
              <a:t>database_name</a:t>
            </a:r>
            <a:r>
              <a:rPr lang="en-US" altLang="zh-TW" dirty="0"/>
              <a:t> table1 table2 &gt; </a:t>
            </a:r>
            <a:r>
              <a:rPr lang="en-US" altLang="zh-TW" dirty="0" err="1"/>
              <a:t>backup.sql</a:t>
            </a:r>
            <a:r>
              <a:rPr lang="en-US" altLang="zh-TW" dirty="0"/>
              <a:t>;</a:t>
            </a:r>
          </a:p>
          <a:p>
            <a:r>
              <a:rPr lang="zh-TW" altLang="en-US" dirty="0"/>
              <a:t>備份多個資料庫</a:t>
            </a:r>
          </a:p>
          <a:p>
            <a:r>
              <a:rPr lang="en-US" altLang="zh-TW" dirty="0"/>
              <a:t># </a:t>
            </a:r>
            <a:r>
              <a:rPr lang="en-US" altLang="zh-TW" dirty="0" err="1"/>
              <a:t>mysqldump</a:t>
            </a:r>
            <a:r>
              <a:rPr lang="en-US" altLang="zh-TW" dirty="0"/>
              <a:t> -u root -p --databases db1 db2 &gt; </a:t>
            </a:r>
            <a:r>
              <a:rPr lang="en-US" altLang="zh-TW" dirty="0" err="1"/>
              <a:t>backup.sql</a:t>
            </a:r>
            <a:r>
              <a:rPr lang="en-US" altLang="zh-TW" dirty="0"/>
              <a:t>;</a:t>
            </a:r>
          </a:p>
          <a:p>
            <a:r>
              <a:rPr lang="zh-TW" altLang="en-US" dirty="0"/>
              <a:t>備份所有資料庫</a:t>
            </a:r>
          </a:p>
          <a:p>
            <a:r>
              <a:rPr lang="en-US" altLang="zh-TW" dirty="0"/>
              <a:t># </a:t>
            </a:r>
            <a:r>
              <a:rPr lang="en-US" altLang="zh-TW" dirty="0" err="1"/>
              <a:t>mysqldump</a:t>
            </a:r>
            <a:r>
              <a:rPr lang="en-US" altLang="zh-TW" dirty="0"/>
              <a:t> -u root -p --all-databases &gt; </a:t>
            </a:r>
            <a:r>
              <a:rPr lang="en-US" altLang="zh-TW" dirty="0" err="1"/>
              <a:t>backup.sql</a:t>
            </a:r>
            <a:r>
              <a:rPr lang="en-US" altLang="zh-TW" dirty="0"/>
              <a:t>;</a:t>
            </a:r>
          </a:p>
          <a:p>
            <a:endParaRPr lang="en-US" altLang="zh-TW" dirty="0"/>
          </a:p>
          <a:p>
            <a:endParaRPr lang="en-US" altLang="zh-TW" dirty="0"/>
          </a:p>
          <a:p>
            <a:r>
              <a:rPr lang="zh-TW" altLang="en-US" dirty="0"/>
              <a:t>復原單一資料庫</a:t>
            </a:r>
          </a:p>
          <a:p>
            <a:r>
              <a:rPr lang="en-US" altLang="zh-TW" dirty="0"/>
              <a:t># </a:t>
            </a:r>
            <a:r>
              <a:rPr lang="en-US" altLang="zh-TW" dirty="0" err="1"/>
              <a:t>mysql</a:t>
            </a:r>
            <a:r>
              <a:rPr lang="en-US" altLang="zh-TW" dirty="0"/>
              <a:t> -u root -p </a:t>
            </a:r>
            <a:r>
              <a:rPr lang="en-US" altLang="zh-TW" dirty="0" err="1"/>
              <a:t>database_name</a:t>
            </a:r>
            <a:r>
              <a:rPr lang="en-US" altLang="zh-TW" dirty="0"/>
              <a:t> &lt; </a:t>
            </a:r>
            <a:r>
              <a:rPr lang="en-US" altLang="zh-TW" dirty="0" err="1"/>
              <a:t>backup.sql</a:t>
            </a:r>
            <a:endParaRPr lang="en-US" altLang="zh-TW" dirty="0"/>
          </a:p>
          <a:p>
            <a:r>
              <a:rPr lang="zh-TW" altLang="en-US" dirty="0"/>
              <a:t>復原多個資料庫</a:t>
            </a:r>
          </a:p>
          <a:p>
            <a:r>
              <a:rPr lang="en-US" altLang="zh-TW" dirty="0"/>
              <a:t># </a:t>
            </a:r>
            <a:r>
              <a:rPr lang="en-US" altLang="zh-TW" dirty="0" err="1"/>
              <a:t>mysql</a:t>
            </a:r>
            <a:r>
              <a:rPr lang="en-US" altLang="zh-TW" dirty="0"/>
              <a:t> -u root -p &lt; </a:t>
            </a:r>
            <a:r>
              <a:rPr lang="en-US" altLang="zh-TW" dirty="0" err="1"/>
              <a:t>backup.sql</a:t>
            </a:r>
            <a:endParaRPr lang="zh-TW" altLang="en-US" dirty="0"/>
          </a:p>
        </p:txBody>
      </p:sp>
      <p:sp>
        <p:nvSpPr>
          <p:cNvPr id="6" name="文字方塊 5">
            <a:extLst>
              <a:ext uri="{FF2B5EF4-FFF2-40B4-BE49-F238E27FC236}">
                <a16:creationId xmlns:a16="http://schemas.microsoft.com/office/drawing/2014/main" id="{362A114A-7C92-F315-4A8F-5D5CB9B71E96}"/>
              </a:ext>
            </a:extLst>
          </p:cNvPr>
          <p:cNvSpPr txBox="1"/>
          <p:nvPr/>
        </p:nvSpPr>
        <p:spPr>
          <a:xfrm>
            <a:off x="2051720" y="-43928"/>
            <a:ext cx="5760640" cy="646331"/>
          </a:xfrm>
          <a:prstGeom prst="rect">
            <a:avLst/>
          </a:prstGeom>
          <a:noFill/>
        </p:spPr>
        <p:txBody>
          <a:bodyPr wrap="square">
            <a:spAutoFit/>
          </a:bodyPr>
          <a:lstStyle/>
          <a:p>
            <a:r>
              <a:rPr lang="en-US" altLang="zh-TW" sz="3600" dirty="0" err="1"/>
              <a:t>Mysqldump</a:t>
            </a:r>
            <a:r>
              <a:rPr lang="en-US" altLang="zh-TW" sz="3600" dirty="0"/>
              <a:t> </a:t>
            </a:r>
            <a:r>
              <a:rPr lang="zh-TW" altLang="en-US" sz="3600" dirty="0"/>
              <a:t>備份 </a:t>
            </a:r>
            <a:r>
              <a:rPr lang="en-US" altLang="zh-TW" sz="3600" dirty="0" err="1"/>
              <a:t>mysql</a:t>
            </a:r>
            <a:r>
              <a:rPr lang="zh-TW" altLang="en-US" sz="3600"/>
              <a:t>復原</a:t>
            </a:r>
            <a:r>
              <a:rPr lang="en-US" altLang="zh-TW" sz="3600"/>
              <a:t> </a:t>
            </a:r>
            <a:endParaRPr lang="zh-TW" altLang="en-US" sz="3600" dirty="0"/>
          </a:p>
        </p:txBody>
      </p:sp>
    </p:spTree>
    <p:extLst>
      <p:ext uri="{BB962C8B-B14F-4D97-AF65-F5344CB8AC3E}">
        <p14:creationId xmlns:p14="http://schemas.microsoft.com/office/powerpoint/2010/main" val="98629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E79FB5E-0733-3E28-931E-B455F7AF35C7}"/>
              </a:ext>
            </a:extLst>
          </p:cNvPr>
          <p:cNvSpPr txBox="1"/>
          <p:nvPr/>
        </p:nvSpPr>
        <p:spPr>
          <a:xfrm>
            <a:off x="42984" y="638511"/>
            <a:ext cx="8729582" cy="4708981"/>
          </a:xfrm>
          <a:prstGeom prst="rect">
            <a:avLst/>
          </a:prstGeom>
          <a:noFill/>
        </p:spPr>
        <p:txBody>
          <a:bodyPr wrap="square">
            <a:spAutoFit/>
          </a:bodyPr>
          <a:lstStyle/>
          <a:p>
            <a:pPr algn="just"/>
            <a:r>
              <a:rPr lang="zh-TW" altLang="en-US" b="1" i="0" dirty="0">
                <a:solidFill>
                  <a:srgbClr val="212529"/>
                </a:solidFill>
                <a:effectLst/>
                <a:latin typeface="Libre Baskerville" panose="020B0604020202020204" pitchFamily="2" charset="0"/>
              </a:rPr>
              <a:t> </a:t>
            </a:r>
            <a:r>
              <a:rPr lang="en-US" altLang="zh-TW" sz="1600" b="1" i="0" dirty="0">
                <a:solidFill>
                  <a:srgbClr val="212529"/>
                </a:solidFill>
                <a:effectLst/>
                <a:latin typeface="Libre Baskerville" panose="020B0604020202020204" pitchFamily="2" charset="0"/>
              </a:rPr>
              <a:t>1. </a:t>
            </a:r>
            <a:r>
              <a:rPr lang="zh-TW" altLang="en-US" sz="1600" b="1" i="0" dirty="0">
                <a:solidFill>
                  <a:srgbClr val="212529"/>
                </a:solidFill>
                <a:effectLst/>
                <a:latin typeface="Libre Baskerville" panose="020B0604020202020204" pitchFamily="2" charset="0"/>
              </a:rPr>
              <a:t>開啟 </a:t>
            </a:r>
            <a:r>
              <a:rPr lang="en-US" altLang="zh-TW" sz="1600" b="1" i="0" dirty="0">
                <a:solidFill>
                  <a:srgbClr val="212529"/>
                </a:solidFill>
                <a:effectLst/>
                <a:latin typeface="Libre Baskerville" panose="020B0604020202020204" pitchFamily="2" charset="0"/>
              </a:rPr>
              <a:t>Port 3306</a:t>
            </a:r>
          </a:p>
          <a:p>
            <a:pPr algn="just"/>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預設的 </a:t>
            </a:r>
            <a:r>
              <a:rPr lang="en-US" altLang="zh-TW" sz="1200" b="0" i="0" dirty="0">
                <a:solidFill>
                  <a:srgbClr val="212529"/>
                </a:solidFill>
                <a:effectLst/>
                <a:latin typeface="Raleway" panose="020B0403030101060003" pitchFamily="34" charset="0"/>
              </a:rPr>
              <a:t>Port </a:t>
            </a:r>
            <a:r>
              <a:rPr lang="zh-TW" altLang="en-US" sz="1200" b="0" i="0" dirty="0">
                <a:solidFill>
                  <a:srgbClr val="212529"/>
                </a:solidFill>
                <a:effectLst/>
                <a:latin typeface="Raleway" panose="020B0403030101060003" pitchFamily="34" charset="0"/>
              </a:rPr>
              <a:t>是 </a:t>
            </a:r>
            <a:r>
              <a:rPr lang="en-US" altLang="zh-TW" sz="1200" b="0" i="0" dirty="0">
                <a:solidFill>
                  <a:srgbClr val="212529"/>
                </a:solidFill>
                <a:effectLst/>
                <a:latin typeface="Raleway" panose="020B0403030101060003" pitchFamily="34" charset="0"/>
              </a:rPr>
              <a:t>3306</a:t>
            </a:r>
            <a:r>
              <a:rPr lang="zh-TW" altLang="en-US" sz="1200" b="0" i="0" dirty="0">
                <a:solidFill>
                  <a:srgbClr val="212529"/>
                </a:solidFill>
                <a:effectLst/>
                <a:latin typeface="Raleway" panose="020B0403030101060003" pitchFamily="34" charset="0"/>
              </a:rPr>
              <a:t>，必須先開啟伺服器的連接埠，並確認防火牆的設定。尤其如果是建立在 </a:t>
            </a:r>
            <a:r>
              <a:rPr lang="en-US" altLang="zh-TW" sz="1200" b="0" i="0" dirty="0">
                <a:solidFill>
                  <a:srgbClr val="212529"/>
                </a:solidFill>
                <a:effectLst/>
                <a:latin typeface="Raleway" panose="020B0403030101060003" pitchFamily="34" charset="0"/>
              </a:rPr>
              <a:t>GCP</a:t>
            </a:r>
            <a:r>
              <a:rPr lang="zh-TW" altLang="en-US" sz="1200" b="0" i="0" dirty="0">
                <a:solidFill>
                  <a:srgbClr val="212529"/>
                </a:solidFill>
                <a:effectLst/>
                <a:latin typeface="Raleway" panose="020B0403030101060003" pitchFamily="34" charset="0"/>
              </a:rPr>
              <a:t>、</a:t>
            </a:r>
            <a:r>
              <a:rPr lang="en-US" altLang="zh-TW" sz="1200" b="0" i="0" dirty="0">
                <a:solidFill>
                  <a:srgbClr val="212529"/>
                </a:solidFill>
                <a:effectLst/>
                <a:latin typeface="Raleway" panose="020B0403030101060003" pitchFamily="34" charset="0"/>
              </a:rPr>
              <a:t>AWS</a:t>
            </a:r>
            <a:r>
              <a:rPr lang="zh-TW" altLang="en-US" sz="1200" b="0" i="0" dirty="0">
                <a:solidFill>
                  <a:srgbClr val="212529"/>
                </a:solidFill>
                <a:effectLst/>
                <a:latin typeface="Raleway" panose="020B0403030101060003" pitchFamily="34" charset="0"/>
              </a:rPr>
              <a:t>等雲端伺服器上，也要同時確認專案的防火牆設定。</a:t>
            </a:r>
            <a:endParaRPr lang="en-US" altLang="zh-TW" sz="1200" b="0" i="0" dirty="0">
              <a:solidFill>
                <a:srgbClr val="212529"/>
              </a:solidFill>
              <a:effectLst/>
              <a:latin typeface="Raleway" panose="020B0403030101060003" pitchFamily="34" charset="0"/>
            </a:endParaRPr>
          </a:p>
          <a:p>
            <a:pPr algn="just"/>
            <a:endParaRPr lang="en-US" altLang="zh-TW"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2. </a:t>
            </a:r>
            <a:r>
              <a:rPr lang="zh-TW" altLang="en-US" b="1" dirty="0">
                <a:solidFill>
                  <a:srgbClr val="212529"/>
                </a:solidFill>
                <a:latin typeface="Libre Baskerville" panose="020B0604020202020204" pitchFamily="2" charset="0"/>
              </a:rPr>
              <a:t>建立使用者</a:t>
            </a:r>
          </a:p>
          <a:p>
            <a:pPr algn="just"/>
            <a:r>
              <a:rPr lang="zh-TW" altLang="en-US" sz="1200" dirty="0">
                <a:solidFill>
                  <a:srgbClr val="212529"/>
                </a:solidFill>
                <a:latin typeface="Raleway" panose="020B0403030101060003" pitchFamily="34" charset="0"/>
              </a:rPr>
              <a:t>我們必須盡量避免使用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帳號，可以的話，建立一個新的使用者用來遠端存取資料庫。先以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帳號進入 </a:t>
            </a:r>
            <a:r>
              <a:rPr lang="en-US" altLang="zh-TW" sz="1200" dirty="0">
                <a:solidFill>
                  <a:srgbClr val="212529"/>
                </a:solidFill>
                <a:latin typeface="Raleway" panose="020B0403030101060003" pitchFamily="34" charset="0"/>
              </a:rPr>
              <a:t>MySQL </a:t>
            </a:r>
            <a:r>
              <a:rPr lang="zh-TW" altLang="en-US" sz="1200" dirty="0">
                <a:solidFill>
                  <a:srgbClr val="212529"/>
                </a:solidFill>
                <a:latin typeface="Raleway" panose="020B0403030101060003" pitchFamily="34" charset="0"/>
              </a:rPr>
              <a:t>的 </a:t>
            </a:r>
            <a:r>
              <a:rPr lang="en-US" altLang="zh-TW" sz="1200" dirty="0">
                <a:solidFill>
                  <a:srgbClr val="212529"/>
                </a:solidFill>
                <a:latin typeface="Raleway" panose="020B0403030101060003" pitchFamily="34" charset="0"/>
              </a:rPr>
              <a:t>Console</a:t>
            </a:r>
            <a:r>
              <a:rPr lang="zh-TW" altLang="en-US" sz="1200" dirty="0">
                <a:solidFill>
                  <a:srgbClr val="212529"/>
                </a:solidFill>
                <a:latin typeface="Raleway" panose="020B0403030101060003" pitchFamily="34" charset="0"/>
              </a:rPr>
              <a:t>：</a:t>
            </a:r>
          </a:p>
          <a:p>
            <a:pPr algn="just"/>
            <a:endParaRPr lang="zh-TW" altLang="en-US" b="0" i="0" dirty="0">
              <a:solidFill>
                <a:srgbClr val="212529"/>
              </a:solidFill>
              <a:effectLst/>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 &gt; -u root -p </a:t>
            </a:r>
          </a:p>
          <a:p>
            <a:pPr algn="just"/>
            <a:endParaRPr lang="en-US" altLang="zh-TW" dirty="0">
              <a:solidFill>
                <a:srgbClr val="FF0000"/>
              </a:solidFill>
              <a:latin typeface="Raleway" panose="020B0403030101060003" pitchFamily="34" charset="0"/>
            </a:endParaRPr>
          </a:p>
          <a:p>
            <a:pPr algn="just"/>
            <a:r>
              <a:rPr lang="zh-TW" altLang="en-US" b="0" i="0" dirty="0">
                <a:solidFill>
                  <a:srgbClr val="212529"/>
                </a:solidFill>
                <a:effectLst/>
                <a:latin typeface="Raleway" panose="020B0403030101060003" pitchFamily="34" charset="0"/>
              </a:rPr>
              <a:t>建立使用者名稱及密碼：</a:t>
            </a:r>
            <a:endParaRPr lang="en-US" altLang="zh-TW" b="0" i="0" dirty="0">
              <a:solidFill>
                <a:srgbClr val="FF0000"/>
              </a:solidFill>
              <a:effectLst/>
              <a:latin typeface="Raleway" panose="020B0403030101060003" pitchFamily="34" charset="0"/>
            </a:endParaRPr>
          </a:p>
          <a:p>
            <a:pPr algn="just"/>
            <a:endParaRPr lang="en-US" altLang="zh-TW" dirty="0">
              <a:solidFill>
                <a:srgbClr val="FF0000"/>
              </a:solidFill>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&gt; CREATE USER </a:t>
            </a:r>
            <a:r>
              <a:rPr lang="en-US" altLang="zh-TW" b="0" i="0" dirty="0" err="1">
                <a:solidFill>
                  <a:srgbClr val="FF0000"/>
                </a:solidFill>
                <a:effectLst/>
                <a:latin typeface="Raleway" panose="020B0403030101060003" pitchFamily="34" charset="0"/>
              </a:rPr>
              <a:t>user@'localhost</a:t>
            </a:r>
            <a:r>
              <a:rPr lang="en-US" altLang="zh-TW" b="0" i="0" dirty="0">
                <a:solidFill>
                  <a:srgbClr val="FF0000"/>
                </a:solidFill>
                <a:effectLst/>
                <a:latin typeface="Raleway" panose="020B0403030101060003" pitchFamily="34" charset="0"/>
              </a:rPr>
              <a:t>' IDENTIFIED BY 'PASSWORD’</a:t>
            </a:r>
          </a:p>
          <a:p>
            <a:pPr algn="just"/>
            <a:r>
              <a:rPr lang="zh-TW" altLang="en-US" sz="1200" b="0" i="0" dirty="0">
                <a:solidFill>
                  <a:srgbClr val="212529"/>
                </a:solidFill>
                <a:effectLst/>
                <a:latin typeface="Raleway" panose="020B0403030101060003" pitchFamily="34" charset="0"/>
              </a:rPr>
              <a:t>除了使用者名稱及密碼，這裡必需指定使用者的主機位置。過去的 </a:t>
            </a:r>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可以開啟全域的遠端連線權限，也就是允許任何的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來源存取資料庫，在 </a:t>
            </a:r>
            <a:r>
              <a:rPr lang="en-US" altLang="zh-TW" sz="1200" b="0" i="0" dirty="0">
                <a:solidFill>
                  <a:srgbClr val="212529"/>
                </a:solidFill>
                <a:effectLst/>
                <a:latin typeface="Raleway" panose="020B0403030101060003" pitchFamily="34" charset="0"/>
              </a:rPr>
              <a:t>MySQL 3 </a:t>
            </a:r>
            <a:r>
              <a:rPr lang="zh-TW" altLang="en-US" sz="1200" b="0" i="0" dirty="0">
                <a:solidFill>
                  <a:srgbClr val="212529"/>
                </a:solidFill>
                <a:effectLst/>
                <a:latin typeface="Raleway" panose="020B0403030101060003" pitchFamily="34" charset="0"/>
              </a:rPr>
              <a:t>之後似乎已經不被允許這樣的設定。</a:t>
            </a:r>
          </a:p>
          <a:p>
            <a:pPr algn="just"/>
            <a:r>
              <a:rPr lang="zh-TW" altLang="en-US" sz="1200" b="0" i="0" dirty="0">
                <a:solidFill>
                  <a:srgbClr val="212529"/>
                </a:solidFill>
                <a:effectLst/>
                <a:latin typeface="Raleway" panose="020B0403030101060003" pitchFamily="34" charset="0"/>
              </a:rPr>
              <a:t>參數如上方指令：建立一個使用者 </a:t>
            </a:r>
            <a:r>
              <a:rPr lang="en-US" altLang="zh-TW" sz="1200" b="1" i="0" dirty="0">
                <a:solidFill>
                  <a:srgbClr val="212529"/>
                </a:solidFill>
                <a:effectLst/>
                <a:latin typeface="SFMono-Regular"/>
              </a:rPr>
              <a:t>user</a:t>
            </a:r>
            <a:r>
              <a:rPr lang="zh-TW" altLang="en-US" sz="1200" b="0" i="0" dirty="0">
                <a:solidFill>
                  <a:srgbClr val="212529"/>
                </a:solidFill>
                <a:effectLst/>
                <a:latin typeface="Raleway" panose="020B0403030101060003" pitchFamily="34" charset="0"/>
              </a:rPr>
              <a:t>、密碼為 </a:t>
            </a:r>
            <a:r>
              <a:rPr lang="en-US" altLang="zh-TW" sz="1200" b="1" i="0" dirty="0">
                <a:solidFill>
                  <a:srgbClr val="212529"/>
                </a:solidFill>
                <a:effectLst/>
                <a:latin typeface="SFMono-Regular"/>
              </a:rPr>
              <a:t>PASSWORD</a:t>
            </a:r>
            <a:r>
              <a:rPr lang="zh-TW" altLang="en-US" sz="1200" b="0" i="0" dirty="0">
                <a:solidFill>
                  <a:srgbClr val="212529"/>
                </a:solidFill>
                <a:effectLst/>
                <a:latin typeface="Raleway" panose="020B0403030101060003" pitchFamily="34" charset="0"/>
              </a:rPr>
              <a:t>，位在本地端 </a:t>
            </a:r>
            <a:r>
              <a:rPr lang="en-US" altLang="zh-TW" sz="1200" b="1" i="0" dirty="0">
                <a:solidFill>
                  <a:srgbClr val="212529"/>
                </a:solidFill>
                <a:effectLst/>
                <a:latin typeface="SFMono-Regular"/>
              </a:rPr>
              <a:t>localhost</a:t>
            </a:r>
            <a:r>
              <a:rPr lang="zh-TW" altLang="en-US" sz="1200" b="0" i="0" dirty="0">
                <a:solidFill>
                  <a:srgbClr val="212529"/>
                </a:solidFill>
                <a:effectLst/>
                <a:latin typeface="Raleway" panose="020B0403030101060003" pitchFamily="34" charset="0"/>
              </a:rPr>
              <a:t>。若要建立遠端連線，就必須將 </a:t>
            </a:r>
            <a:r>
              <a:rPr lang="en-US" altLang="zh-TW" sz="1200" b="0" i="0" dirty="0">
                <a:solidFill>
                  <a:srgbClr val="212529"/>
                </a:solidFill>
                <a:effectLst/>
                <a:latin typeface="Raleway" panose="020B0403030101060003" pitchFamily="34" charset="0"/>
              </a:rPr>
              <a:t>localhost </a:t>
            </a:r>
            <a:r>
              <a:rPr lang="zh-TW" altLang="en-US" sz="1200" b="0" i="0" dirty="0">
                <a:solidFill>
                  <a:srgbClr val="212529"/>
                </a:solidFill>
                <a:effectLst/>
                <a:latin typeface="Raleway" panose="020B0403030101060003" pitchFamily="34" charset="0"/>
              </a:rPr>
              <a:t>替換成遠端主機的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a:t>
            </a:r>
          </a:p>
          <a:p>
            <a:pPr algn="just"/>
            <a:r>
              <a:rPr lang="zh-TW" altLang="en-US" sz="1200" b="0" i="0" dirty="0">
                <a:solidFill>
                  <a:srgbClr val="212529"/>
                </a:solidFill>
                <a:effectLst/>
                <a:latin typeface="Raleway" panose="020B0403030101060003" pitchFamily="34" charset="0"/>
              </a:rPr>
              <a:t>例如我想用家裡的電腦連上資料庫，那就必須建立一個使用者並把家裡電腦的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位置指定給 </a:t>
            </a:r>
            <a:r>
              <a:rPr lang="en-US" altLang="zh-TW" sz="1200" b="0" i="0" dirty="0">
                <a:solidFill>
                  <a:srgbClr val="212529"/>
                </a:solidFill>
                <a:effectLst/>
                <a:latin typeface="Raleway" panose="020B0403030101060003" pitchFamily="34" charset="0"/>
              </a:rPr>
              <a:t>user</a:t>
            </a:r>
            <a:r>
              <a:rPr lang="zh-TW" altLang="en-US" sz="1200" b="0" i="0" dirty="0">
                <a:solidFill>
                  <a:srgbClr val="212529"/>
                </a:solidFill>
                <a:effectLst/>
                <a:latin typeface="Raleway" panose="020B0403030101060003" pitchFamily="34" charset="0"/>
              </a:rPr>
              <a:t>，因為除了此一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位置來源，資料庫一律會拒絕存取。</a:t>
            </a:r>
          </a:p>
          <a:p>
            <a:pPr algn="just"/>
            <a:endParaRPr lang="zh-TW" altLang="en-US" b="0" i="0" dirty="0">
              <a:solidFill>
                <a:srgbClr val="FF0000"/>
              </a:solidFill>
              <a:effectLst/>
              <a:latin typeface="Raleway" panose="020B0403030101060003" pitchFamily="34" charset="0"/>
            </a:endParaRPr>
          </a:p>
        </p:txBody>
      </p:sp>
    </p:spTree>
    <p:extLst>
      <p:ext uri="{BB962C8B-B14F-4D97-AF65-F5344CB8AC3E}">
        <p14:creationId xmlns:p14="http://schemas.microsoft.com/office/powerpoint/2010/main" val="284767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854F9C-44B8-A220-A108-C6EA16C8492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sp>
        <p:nvSpPr>
          <p:cNvPr id="7" name="文字方塊 6">
            <a:extLst>
              <a:ext uri="{FF2B5EF4-FFF2-40B4-BE49-F238E27FC236}">
                <a16:creationId xmlns:a16="http://schemas.microsoft.com/office/drawing/2014/main" id="{F3100804-E7E1-A186-8588-ACFE6189F844}"/>
              </a:ext>
            </a:extLst>
          </p:cNvPr>
          <p:cNvSpPr txBox="1"/>
          <p:nvPr/>
        </p:nvSpPr>
        <p:spPr>
          <a:xfrm>
            <a:off x="-64971" y="1412776"/>
            <a:ext cx="8856984" cy="3046988"/>
          </a:xfrm>
          <a:prstGeom prst="rect">
            <a:avLst/>
          </a:prstGeom>
          <a:noFill/>
        </p:spPr>
        <p:txBody>
          <a:bodyPr wrap="square">
            <a:spAutoFit/>
          </a:bodyPr>
          <a:lstStyle/>
          <a:p>
            <a:pPr algn="just"/>
            <a:r>
              <a:rPr lang="en-US" altLang="zh-TW" b="1" dirty="0">
                <a:solidFill>
                  <a:srgbClr val="212529"/>
                </a:solidFill>
                <a:latin typeface="Libre Baskerville" panose="020B0604020202020204" pitchFamily="2" charset="0"/>
              </a:rPr>
              <a:t>3. </a:t>
            </a:r>
            <a:r>
              <a:rPr lang="zh-TW" altLang="en-US" b="1" dirty="0">
                <a:solidFill>
                  <a:srgbClr val="212529"/>
                </a:solidFill>
                <a:latin typeface="Libre Baskerville" panose="020B0604020202020204" pitchFamily="2" charset="0"/>
              </a:rPr>
              <a:t>給定使用者存取權限</a:t>
            </a: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database_name.*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指定位於 </a:t>
            </a:r>
            <a:r>
              <a:rPr lang="en-US" altLang="zh-TW" sz="1200" dirty="0">
                <a:solidFill>
                  <a:srgbClr val="212529"/>
                </a:solidFill>
                <a:latin typeface="Raleway" panose="020B0403030101060003" pitchFamily="34" charset="0"/>
              </a:rPr>
              <a:t>localhost </a:t>
            </a:r>
            <a:r>
              <a:rPr lang="zh-TW" altLang="en-US" sz="1200" dirty="0">
                <a:solidFill>
                  <a:srgbClr val="212529"/>
                </a:solidFill>
                <a:latin typeface="Raleway" panose="020B0403030101060003" pitchFamily="34" charset="0"/>
              </a:rPr>
              <a:t>的使用者 </a:t>
            </a:r>
            <a:r>
              <a:rPr lang="en-US" altLang="zh-TW" sz="1200" dirty="0">
                <a:solidFill>
                  <a:srgbClr val="212529"/>
                </a:solidFill>
                <a:latin typeface="Raleway" panose="020B0403030101060003" pitchFamily="34" charset="0"/>
              </a:rPr>
              <a:t>user </a:t>
            </a:r>
            <a:r>
              <a:rPr lang="zh-TW" altLang="en-US" sz="1200" dirty="0">
                <a:solidFill>
                  <a:srgbClr val="212529"/>
                </a:solidFill>
                <a:latin typeface="Raleway" panose="020B0403030101060003" pitchFamily="34" charset="0"/>
              </a:rPr>
              <a:t>存取 </a:t>
            </a:r>
            <a:r>
              <a:rPr lang="en-US" altLang="zh-TW" sz="1200" dirty="0" err="1">
                <a:solidFill>
                  <a:srgbClr val="212529"/>
                </a:solidFill>
                <a:latin typeface="Raleway" panose="020B0403030101060003" pitchFamily="34" charset="0"/>
              </a:rPr>
              <a:t>database_name</a:t>
            </a:r>
            <a:r>
              <a:rPr lang="en-US" altLang="zh-TW" sz="1200" dirty="0">
                <a:solidFill>
                  <a:srgbClr val="212529"/>
                </a:solidFill>
                <a:latin typeface="Raleway" panose="020B0403030101060003" pitchFamily="34" charset="0"/>
              </a:rPr>
              <a:t> </a:t>
            </a:r>
            <a:r>
              <a:rPr lang="zh-TW" altLang="en-US" sz="1200" dirty="0">
                <a:solidFill>
                  <a:srgbClr val="212529"/>
                </a:solidFill>
                <a:latin typeface="Raleway" panose="020B0403030101060003" pitchFamily="34" charset="0"/>
              </a:rPr>
              <a:t>資料庫，給定所有存取權限。</a:t>
            </a:r>
          </a:p>
          <a:p>
            <a:pPr algn="just"/>
            <a:endParaRPr lang="zh-TW" altLang="en-US" sz="1200" dirty="0">
              <a:solidFill>
                <a:srgbClr val="212529"/>
              </a:solidFill>
              <a:latin typeface="Raleway" panose="020B0403030101060003" pitchFamily="34" charset="0"/>
            </a:endParaRPr>
          </a:p>
          <a:p>
            <a:pPr algn="just"/>
            <a:r>
              <a:rPr lang="zh-TW" altLang="en-US" sz="1200" dirty="0">
                <a:solidFill>
                  <a:srgbClr val="212529"/>
                </a:solidFill>
                <a:latin typeface="Raleway" panose="020B0403030101060003" pitchFamily="34" charset="0"/>
              </a:rPr>
              <a:t>你也可以指定使用者存取伺服器上所有資料庫的權限，只需將資料庫名稱替換成 * 即可：</a:t>
            </a:r>
          </a:p>
          <a:p>
            <a:endParaRPr lang="zh-TW" altLang="en-US" dirty="0"/>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同樣的，記得將使用者名稱、</a:t>
            </a:r>
            <a:r>
              <a:rPr lang="en-US" altLang="zh-TW" sz="1200" dirty="0">
                <a:solidFill>
                  <a:srgbClr val="212529"/>
                </a:solidFill>
                <a:latin typeface="Raleway" panose="020B0403030101060003" pitchFamily="34" charset="0"/>
              </a:rPr>
              <a:t>IP </a:t>
            </a:r>
            <a:r>
              <a:rPr lang="zh-TW" altLang="en-US" sz="1200" dirty="0">
                <a:solidFill>
                  <a:srgbClr val="212529"/>
                </a:solidFill>
                <a:latin typeface="Raleway" panose="020B0403030101060003" pitchFamily="34" charset="0"/>
              </a:rPr>
              <a:t>位置、資料庫名稱等替換成你的名稱。</a:t>
            </a:r>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4. </a:t>
            </a:r>
            <a:r>
              <a:rPr lang="zh-TW" altLang="en-US" b="1" dirty="0">
                <a:solidFill>
                  <a:srgbClr val="212529"/>
                </a:solidFill>
                <a:latin typeface="Libre Baskerville" panose="020B0604020202020204" pitchFamily="2" charset="0"/>
              </a:rPr>
              <a:t>重新載入使用者權限設定</a:t>
            </a:r>
          </a:p>
          <a:p>
            <a:pPr algn="just"/>
            <a:endParaRPr lang="zh-TW" altLang="en-US" sz="1200" dirty="0">
              <a:solidFill>
                <a:srgbClr val="212529"/>
              </a:solidFill>
              <a:latin typeface="Raleway" panose="020B0403030101060003" pitchFamily="34" charset="0"/>
            </a:endParaRP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&gt; FLUSH PRIVILEGES;</a:t>
            </a:r>
            <a:endParaRPr lang="zh-TW" altLang="en-US" dirty="0">
              <a:solidFill>
                <a:srgbClr val="FF0000"/>
              </a:solidFill>
              <a:latin typeface="Raleway" panose="020B0403030101060003" pitchFamily="34" charset="0"/>
            </a:endParaRPr>
          </a:p>
        </p:txBody>
      </p:sp>
    </p:spTree>
    <p:extLst>
      <p:ext uri="{BB962C8B-B14F-4D97-AF65-F5344CB8AC3E}">
        <p14:creationId xmlns:p14="http://schemas.microsoft.com/office/powerpoint/2010/main" val="10635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95794B8E-F42F-BB99-045F-2A9B90C9AF6E}"/>
              </a:ext>
            </a:extLst>
          </p:cNvPr>
          <p:cNvSpPr txBox="1"/>
          <p:nvPr/>
        </p:nvSpPr>
        <p:spPr>
          <a:xfrm>
            <a:off x="2843808" y="27434"/>
            <a:ext cx="4619624" cy="400110"/>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中</a:t>
            </a:r>
            <a:r>
              <a:rPr lang="en-US" altLang="zh-TW" sz="2000" dirty="0">
                <a:latin typeface="微軟正黑體" panose="020B0604030504040204" pitchFamily="34" charset="-120"/>
                <a:ea typeface="微軟正黑體" panose="020B0604030504040204" pitchFamily="34" charset="-120"/>
              </a:rPr>
              <a:t>pip</a:t>
            </a:r>
            <a:r>
              <a:rPr lang="zh-TW" altLang="en-US" sz="2000" dirty="0">
                <a:latin typeface="微軟正黑體" panose="020B0604030504040204" pitchFamily="34" charset="-120"/>
                <a:ea typeface="微軟正黑體" panose="020B0604030504040204" pitchFamily="34" charset="-120"/>
              </a:rPr>
              <a:t>重新安装</a:t>
            </a:r>
          </a:p>
        </p:txBody>
      </p:sp>
      <p:sp>
        <p:nvSpPr>
          <p:cNvPr id="6" name="文字方塊 5">
            <a:extLst>
              <a:ext uri="{FF2B5EF4-FFF2-40B4-BE49-F238E27FC236}">
                <a16:creationId xmlns:a16="http://schemas.microsoft.com/office/drawing/2014/main" id="{806DE7AB-9A3C-353A-B9DC-27DCCBBD692C}"/>
              </a:ext>
            </a:extLst>
          </p:cNvPr>
          <p:cNvSpPr txBox="1"/>
          <p:nvPr/>
        </p:nvSpPr>
        <p:spPr>
          <a:xfrm>
            <a:off x="344050" y="978931"/>
            <a:ext cx="6984776" cy="4801314"/>
          </a:xfrm>
          <a:prstGeom prst="rect">
            <a:avLst/>
          </a:prstGeom>
          <a:noFill/>
        </p:spPr>
        <p:txBody>
          <a:bodyPr wrap="square">
            <a:spAutoFit/>
          </a:bodyPr>
          <a:lstStyle/>
          <a:p>
            <a:r>
              <a:rPr lang="en-US" altLang="zh-CN" dirty="0"/>
              <a:t>1.</a:t>
            </a:r>
            <a:r>
              <a:rPr lang="zh-CN" altLang="en-US" dirty="0"/>
              <a:t>查看所安装</a:t>
            </a:r>
            <a:r>
              <a:rPr lang="zh-TW" altLang="en-US" dirty="0"/>
              <a:t>庫</a:t>
            </a:r>
            <a:r>
              <a:rPr lang="zh-CN" altLang="en-US" dirty="0"/>
              <a:t>，输入命令：</a:t>
            </a:r>
            <a:r>
              <a:rPr lang="en-US" altLang="zh-CN" dirty="0"/>
              <a:t>pip list</a:t>
            </a:r>
          </a:p>
          <a:p>
            <a:endParaRPr lang="en-US" altLang="zh-CN" dirty="0"/>
          </a:p>
          <a:p>
            <a:r>
              <a:rPr lang="zh-CN" altLang="en-US" dirty="0"/>
              <a:t>出现错误：</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a:t>
            </a:r>
            <a:r>
              <a:rPr lang="zh-TW" altLang="en-US" b="0" i="0" dirty="0">
                <a:effectLst/>
                <a:latin typeface="-apple-system"/>
              </a:rPr>
              <a:t>输入指令：</a:t>
            </a:r>
            <a:r>
              <a:rPr lang="en-US" altLang="zh-TW" b="0" i="0" dirty="0">
                <a:effectLst/>
                <a:latin typeface="-apple-system"/>
              </a:rPr>
              <a:t>python -m </a:t>
            </a:r>
            <a:r>
              <a:rPr lang="en-US" altLang="zh-TW" b="0" i="0" dirty="0" err="1">
                <a:effectLst/>
                <a:latin typeface="-apple-system"/>
              </a:rPr>
              <a:t>ensurepip</a:t>
            </a:r>
            <a:endParaRPr lang="en-US" altLang="zh-TW" b="0" i="0" dirty="0">
              <a:effectLst/>
              <a:latin typeface="-apple-system"/>
            </a:endParaRPr>
          </a:p>
          <a:p>
            <a:endParaRPr lang="en-US" altLang="zh-TW" dirty="0">
              <a:latin typeface="-apple-system"/>
            </a:endParaRPr>
          </a:p>
          <a:p>
            <a:r>
              <a:rPr lang="en-US" altLang="zh-TW" dirty="0">
                <a:latin typeface="-apple-system"/>
              </a:rPr>
              <a:t>3.</a:t>
            </a:r>
            <a:r>
              <a:rPr lang="zh-TW" altLang="en-US" b="0" i="0" dirty="0">
                <a:effectLst/>
                <a:latin typeface="-apple-system"/>
              </a:rPr>
              <a:t>输入指令： </a:t>
            </a:r>
            <a:r>
              <a:rPr lang="sv-SE" altLang="zh-TW" b="0" i="0" dirty="0">
                <a:effectLst/>
                <a:latin typeface="-apple-system"/>
              </a:rPr>
              <a:t>python -m pip install --upgrade pip</a:t>
            </a:r>
          </a:p>
          <a:p>
            <a:endParaRPr lang="sv-SE" altLang="zh-TW" dirty="0">
              <a:latin typeface="-apple-system"/>
            </a:endParaRPr>
          </a:p>
          <a:p>
            <a:r>
              <a:rPr lang="en-US" altLang="zh-TW" b="0" i="0" dirty="0">
                <a:effectLst/>
                <a:latin typeface="-apple-system"/>
              </a:rPr>
              <a:t>4.</a:t>
            </a:r>
            <a:r>
              <a:rPr lang="zh-TW" altLang="en-US" b="0" i="0" dirty="0">
                <a:effectLst/>
                <a:latin typeface="-apple-system"/>
              </a:rPr>
              <a:t>安裝至 指定版本</a:t>
            </a:r>
            <a:r>
              <a:rPr lang="en-US" altLang="zh-TW" b="0" i="0" dirty="0">
                <a:effectLst/>
                <a:latin typeface="-apple-system"/>
              </a:rPr>
              <a:t>:</a:t>
            </a:r>
            <a:r>
              <a:rPr lang="sv-SE" altLang="zh-TW" b="0" i="0" dirty="0">
                <a:effectLst/>
                <a:latin typeface="-apple-system"/>
              </a:rPr>
              <a:t> </a:t>
            </a:r>
          </a:p>
          <a:p>
            <a:endParaRPr lang="sv-SE" altLang="zh-TW" dirty="0">
              <a:latin typeface="-apple-system"/>
            </a:endParaRPr>
          </a:p>
          <a:p>
            <a:r>
              <a:rPr kumimoji="0" lang="zh-TW" altLang="zh-TW" sz="1800" b="0" i="0" u="none" strike="noStrike" cap="none" normalizeH="0" baseline="0" dirty="0">
                <a:ln>
                  <a:noFill/>
                </a:ln>
                <a:solidFill>
                  <a:schemeClr val="tx1"/>
                </a:solidFill>
                <a:effectLst/>
                <a:latin typeface="Arial Unicode MS"/>
                <a:ea typeface="inherit"/>
              </a:rPr>
              <a:t>python -m pip install pip==</a:t>
            </a:r>
            <a:r>
              <a:rPr kumimoji="0" lang="zh-TW" altLang="zh-TW" sz="1600" b="0" i="0" u="none" strike="noStrike" cap="none" normalizeH="0" baseline="0" dirty="0">
                <a:ln>
                  <a:noFill/>
                </a:ln>
                <a:solidFill>
                  <a:schemeClr val="tx1"/>
                </a:solidFill>
                <a:effectLst/>
                <a:latin typeface="Arial Unicode MS"/>
                <a:ea typeface="inherit"/>
              </a:rPr>
              <a:t>9.0.1</a:t>
            </a:r>
            <a:r>
              <a:rPr kumimoji="0" lang="zh-TW" altLang="zh-TW" sz="800" b="0" i="0" u="none" strike="noStrike" cap="none" normalizeH="0" baseline="0" dirty="0">
                <a:ln>
                  <a:noFill/>
                </a:ln>
                <a:solidFill>
                  <a:schemeClr val="tx1"/>
                </a:solidFill>
                <a:effectLst/>
              </a:rPr>
              <a:t> </a:t>
            </a:r>
            <a:endParaRPr kumimoji="0" lang="zh-TW" altLang="zh-TW" sz="4000" b="0" i="0" u="none" strike="noStrike" cap="none" normalizeH="0" baseline="0" dirty="0">
              <a:ln>
                <a:noFill/>
              </a:ln>
              <a:solidFill>
                <a:schemeClr val="tx1"/>
              </a:solidFill>
              <a:effectLst/>
              <a:latin typeface="Arial" panose="020B0604020202020204" pitchFamily="34" charset="0"/>
            </a:endParaRPr>
          </a:p>
          <a:p>
            <a:endParaRPr lang="zh-TW" altLang="en-US" dirty="0"/>
          </a:p>
        </p:txBody>
      </p:sp>
      <p:pic>
        <p:nvPicPr>
          <p:cNvPr id="7" name="圖片 6">
            <a:extLst>
              <a:ext uri="{FF2B5EF4-FFF2-40B4-BE49-F238E27FC236}">
                <a16:creationId xmlns:a16="http://schemas.microsoft.com/office/drawing/2014/main" id="{02EF8A38-34AF-6AF4-F844-F59D2A2EB122}"/>
              </a:ext>
            </a:extLst>
          </p:cNvPr>
          <p:cNvPicPr>
            <a:picLocks noChangeAspect="1"/>
          </p:cNvPicPr>
          <p:nvPr/>
        </p:nvPicPr>
        <p:blipFill>
          <a:blip r:embed="rId2"/>
          <a:stretch>
            <a:fillRect/>
          </a:stretch>
        </p:blipFill>
        <p:spPr>
          <a:xfrm>
            <a:off x="1584589" y="1599365"/>
            <a:ext cx="7200900" cy="1780223"/>
          </a:xfrm>
          <a:prstGeom prst="rect">
            <a:avLst/>
          </a:prstGeom>
        </p:spPr>
      </p:pic>
    </p:spTree>
    <p:extLst>
      <p:ext uri="{BB962C8B-B14F-4D97-AF65-F5344CB8AC3E}">
        <p14:creationId xmlns:p14="http://schemas.microsoft.com/office/powerpoint/2010/main" val="47613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970318"/>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       netstat -</a:t>
            </a:r>
            <a:r>
              <a:rPr lang="en-US" altLang="zh-TW" dirty="0" err="1">
                <a:solidFill>
                  <a:srgbClr val="616161"/>
                </a:solidFill>
                <a:latin typeface="Open Sans" panose="020B0606030504020204" pitchFamily="34" charset="0"/>
              </a:rPr>
              <a:t>na</a:t>
            </a:r>
            <a:r>
              <a:rPr lang="en-US" altLang="zh-TW" dirty="0">
                <a:solidFill>
                  <a:srgbClr val="616161"/>
                </a:solidFill>
                <a:latin typeface="Open Sans" panose="020B0606030504020204" pitchFamily="34" charset="0"/>
              </a:rPr>
              <a:t> 1 | find “4444“ </a:t>
            </a:r>
            <a:r>
              <a:rPr lang="zh-TW" altLang="en-US" dirty="0">
                <a:solidFill>
                  <a:srgbClr val="616161"/>
                </a:solidFill>
                <a:latin typeface="Open Sans" panose="020B0606030504020204" pitchFamily="34" charset="0"/>
              </a:rPr>
              <a:t>檢查 </a:t>
            </a:r>
            <a:r>
              <a:rPr lang="en-US" altLang="zh-TW">
                <a:solidFill>
                  <a:srgbClr val="616161"/>
                </a:solidFill>
                <a:latin typeface="Open Sans" panose="020B0606030504020204" pitchFamily="34" charset="0"/>
              </a:rPr>
              <a:t>port “4444”</a:t>
            </a:r>
            <a:endParaRPr lang="en-US" altLang="zh-TW" b="0" i="0" dirty="0">
              <a:solidFill>
                <a:srgbClr val="616161"/>
              </a:solidFill>
              <a:effectLst/>
              <a:latin typeface="Open Sans" panose="020B0606030504020204" pitchFamily="34" charset="0"/>
            </a:endParaRP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F04EFD36-54DB-D268-47E8-66FC035D7848}"/>
              </a:ext>
            </a:extLst>
          </p:cNvPr>
          <p:cNvSpPr>
            <a:spLocks noGrp="1"/>
          </p:cNvSpPr>
          <p:nvPr>
            <p:ph type="body" idx="13"/>
          </p:nvPr>
        </p:nvSpPr>
        <p:spPr/>
        <p:txBody>
          <a:bodyPr>
            <a:normAutofit fontScale="40000" lnSpcReduction="20000"/>
          </a:bodyPr>
          <a:lstStyle/>
          <a:p>
            <a:r>
              <a:rPr lang="en-US" altLang="zh-TW" dirty="0"/>
              <a:t>ALTER TABLE </a:t>
            </a:r>
            <a:r>
              <a:rPr lang="en-US" altLang="zh-TW" dirty="0" err="1"/>
              <a:t>table_name</a:t>
            </a:r>
            <a:r>
              <a:rPr lang="en-US" altLang="zh-TW" dirty="0"/>
              <a:t> CHANGE </a:t>
            </a:r>
            <a:r>
              <a:rPr lang="en-US" altLang="zh-TW" dirty="0" err="1"/>
              <a:t>old_column_name</a:t>
            </a:r>
            <a:r>
              <a:rPr lang="en-US" altLang="zh-TW" dirty="0"/>
              <a:t> </a:t>
            </a:r>
            <a:r>
              <a:rPr lang="en-US" altLang="zh-TW" dirty="0" err="1"/>
              <a:t>new_column_name</a:t>
            </a:r>
            <a:r>
              <a:rPr lang="en-US" altLang="zh-TW" dirty="0"/>
              <a:t> &lt;column definition&gt;;</a:t>
            </a:r>
          </a:p>
          <a:p>
            <a:endParaRPr lang="en-US" altLang="zh-TW" dirty="0"/>
          </a:p>
          <a:p>
            <a:r>
              <a:rPr lang="en-US" altLang="zh-TW" dirty="0"/>
              <a:t>ALTER TABLE products CHANGE </a:t>
            </a:r>
            <a:r>
              <a:rPr lang="en-US" altLang="zh-TW" dirty="0" err="1"/>
              <a:t>product_name</a:t>
            </a:r>
            <a:r>
              <a:rPr lang="en-US" altLang="zh-TW" dirty="0"/>
              <a:t> </a:t>
            </a:r>
            <a:r>
              <a:rPr lang="en-US" altLang="zh-TW" dirty="0" err="1"/>
              <a:t>product_full_name</a:t>
            </a:r>
            <a:r>
              <a:rPr lang="en-US" altLang="zh-TW" dirty="0"/>
              <a:t> VARCHAR(100) NOT NULL;</a:t>
            </a:r>
            <a:endParaRPr lang="zh-TW" altLang="en-US" dirty="0"/>
          </a:p>
        </p:txBody>
      </p:sp>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spTree>
    <p:extLst>
      <p:ext uri="{BB962C8B-B14F-4D97-AF65-F5344CB8AC3E}">
        <p14:creationId xmlns:p14="http://schemas.microsoft.com/office/powerpoint/2010/main" val="173845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6181</TotalTime>
  <Words>5103</Words>
  <Application>Microsoft Office PowerPoint</Application>
  <PresentationFormat>如螢幕大小 (4:3)</PresentationFormat>
  <Paragraphs>556</Paragraphs>
  <Slides>54</Slides>
  <Notes>0</Notes>
  <HiddenSlides>0</HiddenSlides>
  <MMClips>0</MMClips>
  <ScaleCrop>false</ScaleCrop>
  <HeadingPairs>
    <vt:vector size="6" baseType="variant">
      <vt:variant>
        <vt:lpstr>使用字型</vt:lpstr>
      </vt:variant>
      <vt:variant>
        <vt:i4>26</vt:i4>
      </vt:variant>
      <vt:variant>
        <vt:lpstr>佈景主題</vt:lpstr>
      </vt:variant>
      <vt:variant>
        <vt:i4>1</vt:i4>
      </vt:variant>
      <vt:variant>
        <vt:lpstr>投影片標題</vt:lpstr>
      </vt:variant>
      <vt:variant>
        <vt:i4>54</vt:i4>
      </vt:variant>
    </vt:vector>
  </HeadingPairs>
  <TitlesOfParts>
    <vt:vector size="81" baseType="lpstr">
      <vt:lpstr>-apple-system</vt:lpstr>
      <vt:lpstr>Arial Unicode MS</vt:lpstr>
      <vt:lpstr>charter</vt:lpstr>
      <vt:lpstr>Helvetica Neue</vt:lpstr>
      <vt:lpstr>Menlo</vt:lpstr>
      <vt:lpstr>Microsoft JhengHei Light</vt:lpstr>
      <vt:lpstr>Microsoft YaHei</vt:lpstr>
      <vt:lpstr>montserrat-medium</vt:lpstr>
      <vt:lpstr>SFMono-Regular</vt:lpstr>
      <vt:lpstr>sohne</vt:lpstr>
      <vt:lpstr>ui-monospace</vt:lpstr>
      <vt:lpstr>ui-sans-serif</vt:lpstr>
      <vt:lpstr>微軟正黑體</vt:lpstr>
      <vt:lpstr>微軟正黑體 Light</vt:lpstr>
      <vt:lpstr>PMingLiU</vt:lpstr>
      <vt:lpstr>標楷體</vt:lpstr>
      <vt:lpstr>Arial</vt:lpstr>
      <vt:lpstr>Arial</vt:lpstr>
      <vt:lpstr>Calibri</vt:lpstr>
      <vt:lpstr>Consolas</vt:lpstr>
      <vt:lpstr>Lato</vt:lpstr>
      <vt:lpstr>Libre Baskerville</vt:lpstr>
      <vt:lpstr>Open Sans</vt:lpstr>
      <vt:lpstr>Raleway</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69</cp:revision>
  <dcterms:created xsi:type="dcterms:W3CDTF">2022-06-08T07:16:10Z</dcterms:created>
  <dcterms:modified xsi:type="dcterms:W3CDTF">2023-07-17T05:57:42Z</dcterms:modified>
</cp:coreProperties>
</file>